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7"/>
  </p:notesMasterIdLst>
  <p:handoutMasterIdLst>
    <p:handoutMasterId r:id="rId38"/>
  </p:handoutMasterIdLst>
  <p:sldIdLst>
    <p:sldId id="274" r:id="rId3"/>
    <p:sldId id="291" r:id="rId4"/>
    <p:sldId id="292" r:id="rId5"/>
    <p:sldId id="262" r:id="rId6"/>
    <p:sldId id="263" r:id="rId7"/>
    <p:sldId id="264" r:id="rId8"/>
    <p:sldId id="276" r:id="rId9"/>
    <p:sldId id="277" r:id="rId10"/>
    <p:sldId id="278" r:id="rId11"/>
    <p:sldId id="279" r:id="rId12"/>
    <p:sldId id="280" r:id="rId13"/>
    <p:sldId id="281" r:id="rId14"/>
    <p:sldId id="265" r:id="rId15"/>
    <p:sldId id="275" r:id="rId16"/>
    <p:sldId id="282" r:id="rId17"/>
    <p:sldId id="283" r:id="rId18"/>
    <p:sldId id="284" r:id="rId19"/>
    <p:sldId id="285" r:id="rId20"/>
    <p:sldId id="266" r:id="rId21"/>
    <p:sldId id="286" r:id="rId22"/>
    <p:sldId id="287" r:id="rId23"/>
    <p:sldId id="288" r:id="rId24"/>
    <p:sldId id="289" r:id="rId25"/>
    <p:sldId id="290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93" r:id="rId34"/>
    <p:sldId id="294" r:id="rId35"/>
    <p:sldId id="26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907"/>
    <a:srgbClr val="4A9C00"/>
    <a:srgbClr val="568616"/>
    <a:srgbClr val="D02300"/>
    <a:srgbClr val="FF3300"/>
    <a:srgbClr val="666633"/>
    <a:srgbClr val="95010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24" autoAdjust="0"/>
  </p:normalViewPr>
  <p:slideViewPr>
    <p:cSldViewPr>
      <p:cViewPr>
        <p:scale>
          <a:sx n="63" d="100"/>
          <a:sy n="63" d="100"/>
        </p:scale>
        <p:origin x="-12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EE648-9A04-40BB-8144-756CBB046050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73914-8C5B-4CDE-B44B-61100AEBC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47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3C0A7E-4900-4A87-B6CD-E5D82B357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6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663913-CEAF-46C2-A623-00C9AEFB04B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08C3A6-8136-462E-95BA-F68D6A03A2C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14AD3D-966F-4279-BA70-931C7B4FD2D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8ECA8B-4C14-4B12-9E94-10C2A268D51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7C81BA-D59B-416E-82B7-F590EF6DCAA4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3C222-9EA4-4224-A802-B7D4B529676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3B162C-9D71-4497-80B1-EA750E97F53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A883C0-85E6-4AC5-8E31-7961889F03C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7675A5-E3DD-4D95-A1EC-B4DAA49381C0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56E778-F787-4472-BAB7-5FF916F2994A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9D8939-195E-4E47-88D9-44988DFC6F2D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C0A7E-4900-4A87-B6CD-E5D82B357F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173CBF-1B12-4D4F-82A0-122B3DBD897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99EA8A-D429-4548-9B82-CDE10E75B65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C376E6-F175-4B81-9090-C39AD064F8C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782D5-CBAF-410B-BE11-79113512ECD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011BB3-29B2-4613-BB78-642A7E8D971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52" y="42556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r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2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339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338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35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35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factory.com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Nature of Scientific Inquiry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05000"/>
            <a:ext cx="5145087" cy="1042987"/>
          </a:xfrm>
        </p:spPr>
        <p:txBody>
          <a:bodyPr/>
          <a:lstStyle/>
          <a:p>
            <a:r>
              <a:rPr lang="en-US" dirty="0" smtClean="0"/>
              <a:t>The Scientific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Objective or Subjective?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Which type of observations should be used in science?</a:t>
            </a:r>
          </a:p>
          <a:p>
            <a:pPr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b="1" i="1" dirty="0" smtClean="0">
                <a:latin typeface="Comic Sans MS" pitchFamily="66" charset="0"/>
              </a:rPr>
              <a:t>  </a:t>
            </a:r>
            <a:r>
              <a:rPr lang="en-US" sz="3600" b="1" i="1" u="sng" dirty="0" smtClean="0">
                <a:latin typeface="Comic Sans MS" pitchFamily="66" charset="0"/>
              </a:rPr>
              <a:t>Objective</a:t>
            </a:r>
            <a:r>
              <a:rPr lang="en-US" sz="3600" b="1" i="1" dirty="0" smtClean="0">
                <a:latin typeface="Comic Sans MS" pitchFamily="66" charset="0"/>
              </a:rPr>
              <a:t> observations should be used in science because they are based on facts and the basis of science is to identify the facts!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Inference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an explanation that tries to make sense of your observations 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influenced by your experiences/prior knowledge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these explanations may not be true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latin typeface="Comic Sans MS" pitchFamily="66" charset="0"/>
              </a:rPr>
              <a:t>Example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r>
              <a:rPr lang="en-US" sz="2000" u="sng" smtClean="0">
                <a:latin typeface="Comic Sans MS" pitchFamily="66" charset="0"/>
              </a:rPr>
              <a:t>Observation</a:t>
            </a:r>
            <a:r>
              <a:rPr lang="en-US" sz="2000" smtClean="0">
                <a:latin typeface="Comic Sans MS" pitchFamily="66" charset="0"/>
              </a:rPr>
              <a:t>: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r>
              <a:rPr lang="en-US" sz="2000" i="1" smtClean="0">
                <a:latin typeface="Comic Sans MS" pitchFamily="66" charset="0"/>
              </a:rPr>
              <a:t>John was breathing heavily as he walked  into the classroom.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endParaRPr lang="en-US" sz="2000" i="1" smtClean="0">
              <a:latin typeface="Comic Sans MS" pitchFamily="66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r>
              <a:rPr lang="en-US" sz="2000" u="sng" smtClean="0">
                <a:latin typeface="Comic Sans MS" pitchFamily="66" charset="0"/>
              </a:rPr>
              <a:t>Possible Inferences</a:t>
            </a:r>
            <a:r>
              <a:rPr lang="en-US" sz="2000" smtClean="0">
                <a:latin typeface="Comic Sans MS" pitchFamily="66" charset="0"/>
              </a:rPr>
              <a:t>:</a:t>
            </a:r>
            <a:r>
              <a:rPr lang="en-US" sz="2000" i="1" smtClean="0">
                <a:latin typeface="Comic Sans MS" pitchFamily="66" charset="0"/>
              </a:rPr>
              <a:t>  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i="1" smtClean="0">
                <a:latin typeface="Comic Sans MS" pitchFamily="66" charset="0"/>
                <a:sym typeface="Wingdings" pitchFamily="2" charset="2"/>
              </a:rPr>
              <a:t>He ran to class because he was going to be late</a:t>
            </a:r>
            <a:endParaRPr lang="en-US" sz="2000" i="1" smtClean="0">
              <a:latin typeface="Comic Sans MS" pitchFamily="66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>
                <a:latin typeface="Comic Sans MS" pitchFamily="66" charset="0"/>
                <a:sym typeface="Wingdings" pitchFamily="2" charset="2"/>
              </a:rPr>
              <a:t>He just played basketball in gym</a:t>
            </a:r>
            <a:endParaRPr lang="en-US" sz="2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What would you infer?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AutoNum type="arabicPeriod"/>
            </a:pPr>
            <a:r>
              <a:rPr lang="en-US" sz="2800" smtClean="0">
                <a:latin typeface="Comic Sans MS" pitchFamily="66" charset="0"/>
              </a:rPr>
              <a:t>Everyone is closing their book because…</a:t>
            </a:r>
          </a:p>
          <a:p>
            <a:pPr marL="609600" indent="-609600" algn="ctr" eaLnBrk="1" hangingPunct="1">
              <a:buFontTx/>
              <a:buAutoNum type="arabicPeriod"/>
            </a:pPr>
            <a:endParaRPr lang="en-US" sz="2800" smtClean="0">
              <a:latin typeface="Comic Sans MS" pitchFamily="66" charset="0"/>
            </a:endParaRPr>
          </a:p>
          <a:p>
            <a:pPr marL="609600" indent="-609600" algn="ctr" eaLnBrk="1" hangingPunct="1">
              <a:buFontTx/>
              <a:buAutoNum type="arabicPeriod" startAt="2"/>
            </a:pPr>
            <a:r>
              <a:rPr lang="en-US" sz="2800" smtClean="0">
                <a:latin typeface="Comic Sans MS" pitchFamily="66" charset="0"/>
              </a:rPr>
              <a:t>Many students buy French fries because…</a:t>
            </a:r>
          </a:p>
          <a:p>
            <a:pPr marL="609600" indent="-609600" algn="ctr" eaLnBrk="1" hangingPunct="1">
              <a:buFontTx/>
              <a:buAutoNum type="arabicPeriod" startAt="2"/>
            </a:pPr>
            <a:endParaRPr lang="en-US" sz="2800" smtClean="0">
              <a:latin typeface="Comic Sans MS" pitchFamily="66" charset="0"/>
            </a:endParaRPr>
          </a:p>
          <a:p>
            <a:pPr marL="609600" indent="-609600" algn="ctr" eaLnBrk="1" hangingPunct="1">
              <a:buFontTx/>
              <a:buAutoNum type="arabicPeriod" startAt="3"/>
            </a:pPr>
            <a:r>
              <a:rPr lang="en-US" sz="2800" smtClean="0">
                <a:latin typeface="Comic Sans MS" pitchFamily="66" charset="0"/>
              </a:rPr>
              <a:t>Students arrived to class sweaty because…</a:t>
            </a:r>
          </a:p>
          <a:p>
            <a:pPr marL="609600" indent="-609600" algn="ctr" eaLnBrk="1" hangingPunct="1">
              <a:buFontTx/>
              <a:buNone/>
            </a:pPr>
            <a:endParaRPr lang="en-US" sz="2800" smtClean="0">
              <a:latin typeface="Comic Sans MS" pitchFamily="66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4.  All of the students are laughing because…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Scientific Method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1371600"/>
            <a:ext cx="52578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Observe the system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Collect Information/Research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Formulate a hypothesis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Test the hypothesis (Experiment)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Accept or reject the hypothesis (Analysis of Data)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Refine your hypothesis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Publish your results (Conclusions)</a:t>
            </a: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 rot="-5400000">
            <a:off x="1143000" y="2286000"/>
            <a:ext cx="27432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609600" y="23622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Tahoma" pitchFamily="34" charset="0"/>
              </a:rPr>
              <a:t>Hypothesis rejected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Steps to Solving a Problem</a:t>
            </a:r>
            <a:br>
              <a:rPr lang="en-US" sz="40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(The Scientific Method)</a:t>
            </a:r>
            <a:endParaRPr lang="en-US" sz="28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u="sng" dirty="0" smtClean="0">
                <a:latin typeface="Comic Sans MS" pitchFamily="66" charset="0"/>
              </a:rPr>
              <a:t>Identify the Problem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1600" i="1" dirty="0" smtClean="0">
                <a:latin typeface="Comic Sans MS" pitchFamily="66" charset="0"/>
              </a:rPr>
              <a:t>State the problem to be solved or the question to be answered.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u="sng" dirty="0" smtClean="0">
                <a:latin typeface="Comic Sans MS" pitchFamily="66" charset="0"/>
              </a:rPr>
              <a:t>Collect Information/Research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1600" i="1" dirty="0" smtClean="0">
                <a:latin typeface="Comic Sans MS" pitchFamily="66" charset="0"/>
              </a:rPr>
              <a:t>Obtain facts and ideas from books, journals, internet, etc. that provide insight regarding your problem/question.  Cite these resources.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u="sng" dirty="0" smtClean="0">
                <a:latin typeface="Comic Sans MS" pitchFamily="66" charset="0"/>
              </a:rPr>
              <a:t>Form a Hypothesis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1600" i="1" dirty="0" smtClean="0">
                <a:latin typeface="Comic Sans MS" pitchFamily="66" charset="0"/>
              </a:rPr>
              <a:t>Based on the information/research you collect, propose a solution or “best guess” that will help guide your experimentation and attempt to answer the proposed problem/question.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u="sng" dirty="0" smtClean="0">
                <a:latin typeface="Comic Sans MS" pitchFamily="66" charset="0"/>
              </a:rPr>
              <a:t>Test Your Hypothesis – “</a:t>
            </a:r>
            <a:r>
              <a:rPr lang="en-US" sz="2000" i="1" u="sng" dirty="0" smtClean="0">
                <a:latin typeface="Comic Sans MS" pitchFamily="66" charset="0"/>
              </a:rPr>
              <a:t>Experiment”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1600" i="1" dirty="0" smtClean="0">
                <a:latin typeface="Comic Sans MS" pitchFamily="66" charset="0"/>
              </a:rPr>
              <a:t>Describe, design, and conduct an experiment that will give you information or data that supports (or not) your hypothesis.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u="sng" dirty="0" smtClean="0">
                <a:latin typeface="Comic Sans MS" pitchFamily="66" charset="0"/>
              </a:rPr>
              <a:t>Accept or Reject Your Hypothesis – “</a:t>
            </a:r>
            <a:r>
              <a:rPr lang="en-US" sz="2000" i="1" u="sng" dirty="0" smtClean="0">
                <a:latin typeface="Comic Sans MS" pitchFamily="66" charset="0"/>
              </a:rPr>
              <a:t>Analysis”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1600" i="1" dirty="0" smtClean="0">
                <a:latin typeface="Comic Sans MS" pitchFamily="66" charset="0"/>
              </a:rPr>
              <a:t>Determine whether your data/results from the experiment supports (or not) your hypothesis; if not, it may be necessary to review your information/research and revise your hypothesis.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u="sng" dirty="0" smtClean="0">
                <a:latin typeface="Comic Sans MS" pitchFamily="66" charset="0"/>
              </a:rPr>
              <a:t>Report Your Results – “</a:t>
            </a:r>
            <a:r>
              <a:rPr lang="en-US" sz="2000" i="1" u="sng" dirty="0" smtClean="0">
                <a:latin typeface="Comic Sans MS" pitchFamily="66" charset="0"/>
              </a:rPr>
              <a:t>Conclusion”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1600" i="1" dirty="0" smtClean="0">
                <a:latin typeface="Comic Sans MS" pitchFamily="66" charset="0"/>
              </a:rPr>
              <a:t>Formulate a conclusion that answers the original question from step one and share the results with the scientific community (or the community at large).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Hypothesis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a working explanation or trial answer to a problem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an “educated guess”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can be written in the form of an “If..., then..., because...”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is not necessarily proven correct just because data/results from one experiment supports 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latin typeface="Comic Sans MS" pitchFamily="66" charset="0"/>
              </a:rPr>
              <a:t>Example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000" b="1" i="1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>
                <a:latin typeface="Comic Sans MS" pitchFamily="66" charset="0"/>
              </a:rPr>
              <a:t>If</a:t>
            </a:r>
            <a:r>
              <a:rPr lang="en-US" sz="2000" smtClean="0">
                <a:latin typeface="Comic Sans MS" pitchFamily="66" charset="0"/>
              </a:rPr>
              <a:t> an individual increases his/her activity level,  </a:t>
            </a:r>
            <a:r>
              <a:rPr lang="en-US" sz="2000" b="1" u="sng" smtClean="0">
                <a:latin typeface="Comic Sans MS" pitchFamily="66" charset="0"/>
              </a:rPr>
              <a:t>then</a:t>
            </a:r>
            <a:r>
              <a:rPr lang="en-US" sz="2000" smtClean="0">
                <a:latin typeface="Comic Sans MS" pitchFamily="66" charset="0"/>
              </a:rPr>
              <a:t> their heart rate will increase </a:t>
            </a:r>
            <a:r>
              <a:rPr lang="en-US" sz="2000" b="1" u="sng" smtClean="0">
                <a:latin typeface="Comic Sans MS" pitchFamily="66" charset="0"/>
              </a:rPr>
              <a:t>because</a:t>
            </a:r>
            <a:r>
              <a:rPr lang="en-US" sz="2000" smtClean="0">
                <a:latin typeface="Comic Sans MS" pitchFamily="66" charset="0"/>
              </a:rPr>
              <a:t> the body’s muscles (cells) will require more oxygen to function at a higher level.  A faster beating heart will increase blood flow; thus, allowing an increased concentration of oxygen to reach the cells in need.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Data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factual information</a:t>
            </a:r>
          </a:p>
          <a:p>
            <a:pPr eaLnBrk="1" hangingPunct="1"/>
            <a:r>
              <a:rPr lang="en-US" smtClean="0">
                <a:latin typeface="Comic Sans MS" pitchFamily="66" charset="0"/>
              </a:rPr>
              <a:t>Two Types</a:t>
            </a:r>
          </a:p>
          <a:p>
            <a:pPr lvl="1" algn="ctr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1.  Quantitative</a:t>
            </a:r>
          </a:p>
          <a:p>
            <a:pPr lvl="1" algn="ctr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2.  Qualitative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2 Types of Data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n-US" b="1" u="sng" smtClean="0">
                <a:latin typeface="Comic Sans MS" pitchFamily="66" charset="0"/>
              </a:rPr>
              <a:t>Quantitative</a:t>
            </a:r>
            <a:endParaRPr lang="en-US" u="sng" smtClean="0">
              <a:latin typeface="Comic Sans MS" pitchFamily="66" charset="0"/>
            </a:endParaRPr>
          </a:p>
          <a:p>
            <a:pPr marL="533400" indent="-533400" eaLnBrk="1" hangingPunct="1"/>
            <a:r>
              <a:rPr lang="en-US" smtClean="0">
                <a:latin typeface="Comic Sans MS" pitchFamily="66" charset="0"/>
              </a:rPr>
              <a:t>data consisting of numbers</a:t>
            </a:r>
          </a:p>
          <a:p>
            <a:pPr marL="533400" indent="-53340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marL="533400" indent="-53340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marL="533400" indent="-53340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marL="533400" indent="-533400" eaLnBrk="1" hangingPunct="1"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marL="533400" indent="-533400" algn="ctr" eaLnBrk="1" hangingPunct="1">
              <a:buFontTx/>
              <a:buNone/>
            </a:pPr>
            <a:r>
              <a:rPr lang="en-US" sz="2000" b="1" i="1" smtClean="0">
                <a:latin typeface="Comic Sans MS" pitchFamily="66" charset="0"/>
              </a:rPr>
              <a:t>Example</a:t>
            </a:r>
          </a:p>
          <a:p>
            <a:pPr marL="533400" indent="-533400" algn="ctr" eaLnBrk="1" hangingPunct="1">
              <a:buFontTx/>
              <a:buNone/>
            </a:pPr>
            <a:endParaRPr lang="en-US" sz="2000" b="1" i="1" smtClean="0">
              <a:latin typeface="Comic Sans MS" pitchFamily="66" charset="0"/>
            </a:endParaRPr>
          </a:p>
          <a:p>
            <a:pPr marL="533400" indent="-533400" algn="ctr" eaLnBrk="1" hangingPunct="1">
              <a:buFontTx/>
              <a:buNone/>
            </a:pPr>
            <a:r>
              <a:rPr lang="en-US" sz="2000" smtClean="0">
                <a:latin typeface="Comic Sans MS" pitchFamily="66" charset="0"/>
              </a:rPr>
              <a:t>Heart rate (80 beats/minute)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n-US" b="1" u="sng" smtClean="0">
                <a:latin typeface="Comic Sans MS" pitchFamily="66" charset="0"/>
              </a:rPr>
              <a:t>Qualitative</a:t>
            </a:r>
            <a:endParaRPr lang="en-US" u="sng" smtClean="0"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smtClean="0">
                <a:latin typeface="Comic Sans MS" pitchFamily="66" charset="0"/>
              </a:rPr>
              <a:t>data consisting of verbal descriptions or information gathered using scales without numbers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mtClean="0"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endParaRPr lang="en-US" smtClean="0">
              <a:latin typeface="Comic Sans MS" pitchFamily="66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latin typeface="Comic Sans MS" pitchFamily="66" charset="0"/>
              </a:rPr>
              <a:t>Examples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endParaRPr lang="en-US" sz="2000" b="1" i="1" smtClean="0">
              <a:latin typeface="Comic Sans MS" pitchFamily="66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mic Sans MS" pitchFamily="66" charset="0"/>
              </a:rPr>
              <a:t>Verbal description of heart rate (fast or slow)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Repeated Trials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latin typeface="Comic Sans MS" pitchFamily="66" charset="0"/>
              </a:rPr>
              <a:t>experimental tests done more than once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latin typeface="Comic Sans MS" pitchFamily="66" charset="0"/>
              </a:rPr>
              <a:t>necessary to provide more accurate results; data is averaged together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latin typeface="Comic Sans MS" pitchFamily="66" charset="0"/>
              </a:rPr>
              <a:t>lessens the impact of a chance error on the experimental results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Comic Sans MS" pitchFamily="66" charset="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latin typeface="Comic Sans MS" pitchFamily="66" charset="0"/>
              </a:rPr>
              <a:t>Examples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US" sz="2000" b="1" i="1" smtClean="0">
              <a:latin typeface="Comic Sans MS" pitchFamily="66" charset="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Comic Sans MS" pitchFamily="66" charset="0"/>
              </a:rPr>
              <a:t>In the heart rates lab each participant recorded their heart rates after performing various activities.  Each participant’s data (for resting, walking, and running) represents a trial.  If five total individuals performed the activities and gathered data, then there were a total of five trials.  </a:t>
            </a:r>
            <a:endParaRPr lang="en-US" sz="24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 of Experiments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607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Control (Control Group)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Condition which is held constant; allows for comparisons/determination </a:t>
            </a:r>
            <a:r>
              <a:rPr lang="en-US" sz="2400" smtClean="0">
                <a:solidFill>
                  <a:srgbClr val="000000"/>
                </a:solidFill>
              </a:rPr>
              <a:t>of causality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P IconicSymbolsB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Independent variable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Manipulated condition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Response/dependent variable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Some factor (or set of factors) which are monitored for change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P IconicSymbolsB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Inquiry</a:t>
            </a:r>
          </a:p>
          <a:p>
            <a:r>
              <a:rPr lang="en-US" dirty="0" smtClean="0"/>
              <a:t>Synthesize</a:t>
            </a:r>
          </a:p>
          <a:p>
            <a:r>
              <a:rPr lang="en-US" dirty="0" smtClean="0"/>
              <a:t>Observation</a:t>
            </a:r>
          </a:p>
          <a:p>
            <a:r>
              <a:rPr lang="en-US" dirty="0" smtClean="0"/>
              <a:t>Inference</a:t>
            </a:r>
            <a:endParaRPr lang="en-US" dirty="0"/>
          </a:p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Variables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mic Sans MS" pitchFamily="66" charset="0"/>
              </a:rPr>
              <a:t>things that can be assigned or take on different values in an experiment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any factor that can change</a:t>
            </a:r>
          </a:p>
          <a:p>
            <a:pPr eaLnBrk="1" hangingPunct="1"/>
            <a:r>
              <a:rPr lang="en-US" dirty="0" smtClean="0">
                <a:latin typeface="Comic Sans MS" pitchFamily="66" charset="0"/>
              </a:rPr>
              <a:t>Two Types</a:t>
            </a:r>
          </a:p>
          <a:p>
            <a:pPr lvl="1" algn="ctr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1.  Independent</a:t>
            </a:r>
          </a:p>
          <a:p>
            <a:pPr lvl="1" algn="ctr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2.  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Two Types of Variables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100" b="1" u="sng" smtClean="0">
                <a:latin typeface="Comic Sans MS" pitchFamily="66" charset="0"/>
              </a:rPr>
              <a:t>Independent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1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latin typeface="Comic Sans MS" pitchFamily="66" charset="0"/>
              </a:rPr>
              <a:t>variables that are purposely changed or manipulated in an experiment 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latin typeface="Comic Sans MS" pitchFamily="66" charset="0"/>
              </a:rPr>
              <a:t>the factor that you wish to test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latin typeface="Comic Sans MS" pitchFamily="66" charset="0"/>
              </a:rPr>
              <a:t>usually expressed after the word “if” in the hypothesis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latin typeface="Comic Sans MS" pitchFamily="66" charset="0"/>
              </a:rPr>
              <a:t>could be thought of as the “cause” in a cause and effect relationship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100" b="1" i="1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latin typeface="Comic Sans MS" pitchFamily="66" charset="0"/>
              </a:rPr>
              <a:t>Example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000" b="1" i="1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mic Sans MS" pitchFamily="66" charset="0"/>
              </a:rPr>
              <a:t>The activity level (resting, walking, running)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495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100" b="1" u="sng" smtClean="0">
                <a:latin typeface="Comic Sans MS" pitchFamily="66" charset="0"/>
              </a:rPr>
              <a:t>Dependent</a:t>
            </a:r>
          </a:p>
          <a:p>
            <a:pPr eaLnBrk="1" hangingPunct="1">
              <a:lnSpc>
                <a:spcPct val="80000"/>
              </a:lnSpc>
            </a:pPr>
            <a:endParaRPr lang="en-US" sz="21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latin typeface="Comic Sans MS" pitchFamily="66" charset="0"/>
              </a:rPr>
              <a:t>variables that may change as a result of the independent variable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latin typeface="Comic Sans MS" pitchFamily="66" charset="0"/>
              </a:rPr>
              <a:t>the factor you measure to gather results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latin typeface="Comic Sans MS" pitchFamily="66" charset="0"/>
              </a:rPr>
              <a:t>usually expressed after the word “then” in the hypothesis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latin typeface="Comic Sans MS" pitchFamily="66" charset="0"/>
              </a:rPr>
              <a:t>could be thought of as the “effect” in a cause and effect relationship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100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latin typeface="Comic Sans MS" pitchFamily="66" charset="0"/>
              </a:rPr>
              <a:t>Example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mic Sans MS" pitchFamily="66" charset="0"/>
              </a:rPr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mic Sans MS" pitchFamily="66" charset="0"/>
              </a:rPr>
              <a:t>The person’s heart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Identify the Variables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Comic Sans MS" pitchFamily="66" charset="0"/>
              </a:rPr>
              <a:t>If a student chooses to not study, then they will earn a poor grade.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800" smtClean="0"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Comic Sans MS" pitchFamily="66" charset="0"/>
              </a:rPr>
              <a:t>If you drink Gatorade before a soccer game, then you will score more goals.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800" smtClean="0"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Comic Sans MS" pitchFamily="66" charset="0"/>
              </a:rPr>
              <a:t>If you increase the mechanical advantage of a pulley system used to move an object, then the input force becomes less.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800" smtClean="0">
              <a:latin typeface="Comic Sans MS" pitchFamily="66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200400" y="1524000"/>
            <a:ext cx="3657600" cy="685800"/>
          </a:xfrm>
          <a:prstGeom prst="ellipse">
            <a:avLst/>
          </a:prstGeom>
          <a:solidFill>
            <a:schemeClr val="bg1">
              <a:alpha val="50195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676400" y="1981200"/>
            <a:ext cx="3048000" cy="685800"/>
          </a:xfrm>
          <a:prstGeom prst="ellipse">
            <a:avLst/>
          </a:prstGeom>
          <a:solidFill>
            <a:schemeClr val="bg1">
              <a:alpha val="50195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26338" y="990600"/>
            <a:ext cx="1293812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independent </a:t>
            </a:r>
          </a:p>
          <a:p>
            <a:pPr algn="ctr"/>
            <a:r>
              <a:rPr lang="en-US" sz="1400" b="1"/>
              <a:t>variable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6629400" y="12954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556250" y="2362200"/>
            <a:ext cx="1150938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dependent </a:t>
            </a:r>
          </a:p>
          <a:p>
            <a:pPr algn="ctr"/>
            <a:r>
              <a:rPr lang="en-US" sz="1400" b="1"/>
              <a:t>variable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4648200" y="2514600"/>
            <a:ext cx="685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2209800" y="2971800"/>
            <a:ext cx="2736850" cy="685800"/>
          </a:xfrm>
          <a:prstGeom prst="ellipse">
            <a:avLst/>
          </a:prstGeom>
          <a:solidFill>
            <a:schemeClr val="bg1">
              <a:alpha val="50195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3124200" y="3505200"/>
            <a:ext cx="3200400" cy="533400"/>
          </a:xfrm>
          <a:prstGeom prst="ellipse">
            <a:avLst/>
          </a:prstGeom>
          <a:solidFill>
            <a:schemeClr val="bg1">
              <a:alpha val="50195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34000" y="2514600"/>
            <a:ext cx="1293813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independent </a:t>
            </a:r>
          </a:p>
          <a:p>
            <a:pPr algn="ctr"/>
            <a:r>
              <a:rPr lang="en-US" sz="1400" b="1"/>
              <a:t>variable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4343400" y="27432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629400" y="3657600"/>
            <a:ext cx="1150938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dependent </a:t>
            </a:r>
          </a:p>
          <a:p>
            <a:pPr algn="ctr"/>
            <a:r>
              <a:rPr lang="en-US" sz="1400" b="1"/>
              <a:t>variable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 flipV="1">
            <a:off x="6019800" y="3962400"/>
            <a:ext cx="533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2133600" y="4419600"/>
            <a:ext cx="6248400" cy="685800"/>
          </a:xfrm>
          <a:prstGeom prst="ellipse">
            <a:avLst/>
          </a:prstGeom>
          <a:solidFill>
            <a:schemeClr val="bg1">
              <a:alpha val="50195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1752600" y="5334000"/>
            <a:ext cx="4343400" cy="685800"/>
          </a:xfrm>
          <a:prstGeom prst="ellipse">
            <a:avLst/>
          </a:prstGeom>
          <a:solidFill>
            <a:schemeClr val="bg1">
              <a:alpha val="50195"/>
            </a:scheme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7620000" y="3886200"/>
            <a:ext cx="1293813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independent </a:t>
            </a:r>
          </a:p>
          <a:p>
            <a:pPr algn="ctr"/>
            <a:r>
              <a:rPr lang="en-US" sz="1400" b="1"/>
              <a:t>variable</a:t>
            </a: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H="1">
            <a:off x="6705600" y="41148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6324600" y="6019800"/>
            <a:ext cx="1150938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/>
              <a:t>dependent </a:t>
            </a:r>
          </a:p>
          <a:p>
            <a:pPr algn="ctr"/>
            <a:r>
              <a:rPr lang="en-US" sz="1400" b="1"/>
              <a:t>variable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 flipV="1">
            <a:off x="6172200" y="5715000"/>
            <a:ext cx="609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 animBg="1"/>
      <p:bldP spid="18437" grpId="0" animBg="1"/>
      <p:bldP spid="18438" grpId="0" animBg="1"/>
      <p:bldP spid="18438" grpId="1" animBg="1"/>
      <p:bldP spid="18439" grpId="0" animBg="1"/>
      <p:bldP spid="18439" grpId="1" animBg="1"/>
      <p:bldP spid="18440" grpId="0" animBg="1"/>
      <p:bldP spid="18440" grpId="1" animBg="1"/>
      <p:bldP spid="18441" grpId="0" animBg="1"/>
      <p:bldP spid="18441" grpId="1" animBg="1"/>
      <p:bldP spid="18442" grpId="0" animBg="1"/>
      <p:bldP spid="18443" grpId="0" animBg="1"/>
      <p:bldP spid="18444" grpId="0" animBg="1"/>
      <p:bldP spid="18444" grpId="1" animBg="1"/>
      <p:bldP spid="18445" grpId="0" animBg="1"/>
      <p:bldP spid="18445" grpId="1" animBg="1"/>
      <p:bldP spid="18446" grpId="0" animBg="1"/>
      <p:bldP spid="18446" grpId="1" animBg="1"/>
      <p:bldP spid="18447" grpId="0" animBg="1"/>
      <p:bldP spid="18447" grpId="1" animBg="1"/>
      <p:bldP spid="18448" grpId="0" animBg="1"/>
      <p:bldP spid="18449" grpId="0" animBg="1"/>
      <p:bldP spid="18450" grpId="0" animBg="1"/>
      <p:bldP spid="18450" grpId="1" animBg="1"/>
      <p:bldP spid="18451" grpId="0" animBg="1"/>
      <p:bldP spid="18451" grpId="1" animBg="1"/>
      <p:bldP spid="18452" grpId="0" animBg="1"/>
      <p:bldP spid="18452" grpId="1" animBg="1"/>
      <p:bldP spid="18453" grpId="0" animBg="1"/>
      <p:bldP spid="1845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Control or Control Group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a group of subjects in an experiment that are not given any special treatment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something that is not manipulated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same as the experimental group in every possible way, except for the factor being tested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omic Sans MS" pitchFamily="66" charset="0"/>
              </a:rPr>
              <a:t>a neutral point of reference for comparison – it allows you to see what changing a variable does by comparing it to not changing anything.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latin typeface="Comic Sans MS" pitchFamily="66" charset="0"/>
              </a:rPr>
              <a:t>Example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800" b="1" i="1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mic Sans MS" pitchFamily="66" charset="0"/>
              </a:rPr>
              <a:t>The resting heart rate represented the baseline heart rate to which any increase in activity level was compared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Constants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eaLnBrk="1" hangingPunct="1"/>
            <a:r>
              <a:rPr lang="en-US" smtClean="0">
                <a:latin typeface="Comic Sans MS" pitchFamily="66" charset="0"/>
              </a:rPr>
              <a:t>Factors in an experiment (both in the experimental and control groups) that are kept the same and not allowed to change</a:t>
            </a:r>
          </a:p>
          <a:p>
            <a:pPr marL="609600" indent="-609600" eaLnBrk="1" hangingPunct="1"/>
            <a:endParaRPr lang="en-US" b="1" i="1" smtClean="0">
              <a:latin typeface="Comic Sans MS" pitchFamily="66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sz="2000" b="1" i="1" smtClean="0">
                <a:latin typeface="Comic Sans MS" pitchFamily="66" charset="0"/>
              </a:rPr>
              <a:t>Examples</a:t>
            </a:r>
          </a:p>
          <a:p>
            <a:pPr marL="609600" indent="-609600" algn="ctr" eaLnBrk="1" hangingPunct="1">
              <a:buFontTx/>
              <a:buNone/>
            </a:pPr>
            <a:endParaRPr lang="en-US" sz="2000" b="1" i="1" smtClean="0">
              <a:latin typeface="Comic Sans MS" pitchFamily="66" charset="0"/>
            </a:endParaRPr>
          </a:p>
          <a:p>
            <a:pPr marL="609600" indent="-609600" algn="ctr" eaLnBrk="1" hangingPunct="1">
              <a:buFontTx/>
              <a:buAutoNum type="arabicPeriod"/>
            </a:pPr>
            <a:r>
              <a:rPr lang="en-US" sz="2000" smtClean="0">
                <a:latin typeface="Comic Sans MS" pitchFamily="66" charset="0"/>
              </a:rPr>
              <a:t>One minute was consistently the amount of time allotted to perform the necessary activity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z="2000" smtClean="0">
                <a:latin typeface="Comic Sans MS" pitchFamily="66" charset="0"/>
              </a:rPr>
              <a:t>The type of activity performed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z="2000" smtClean="0">
                <a:latin typeface="Comic Sans MS" pitchFamily="66" charset="0"/>
              </a:rPr>
              <a:t>The stopwatch used during data collection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z="2000" smtClean="0">
                <a:latin typeface="Comic Sans MS" pitchFamily="66" charset="0"/>
              </a:rPr>
              <a:t>The method used to measure the heart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609600"/>
          </a:xfrm>
        </p:spPr>
        <p:txBody>
          <a:bodyPr>
            <a:normAutofit fontScale="92500"/>
          </a:bodyPr>
          <a:lstStyle/>
          <a:p>
            <a:pPr>
              <a:buFont typeface="WP IconicSymbolsB"/>
              <a:buNone/>
            </a:pPr>
            <a:r>
              <a:rPr lang="en-US" dirty="0" smtClean="0">
                <a:solidFill>
                  <a:srgbClr val="000000"/>
                </a:solidFill>
              </a:rPr>
              <a:t>Algal growth for two ammonium treatments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0"/>
            <a:ext cx="741045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Field vs. Laboratory Experiments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Laboratory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Able to control most extraneous variables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Typically short term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Sacrifices biological realism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Field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Typically longer than lab experiments (weeks, months, even years!)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More environmental variablility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More biological realism</a:t>
            </a:r>
          </a:p>
          <a:p>
            <a:pPr lvl="1"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Natural “experiments”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P IconicSymbolsB"/>
              <a:buNone/>
            </a:pPr>
            <a:r>
              <a:rPr lang="en-US" sz="2800" smtClean="0">
                <a:solidFill>
                  <a:srgbClr val="000000"/>
                </a:solidFill>
              </a:rPr>
              <a:t>Study which involves observations and data recording in the interest of finding interesting and unique patterns</a:t>
            </a:r>
          </a:p>
          <a:p>
            <a:pPr>
              <a:lnSpc>
                <a:spcPct val="80000"/>
              </a:lnSpc>
              <a:buFont typeface="WP IconicSymbolsB"/>
              <a:buNone/>
            </a:pPr>
            <a:endParaRPr lang="en-US" sz="2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P IconicSymbolsB"/>
              <a:buNone/>
            </a:pPr>
            <a:r>
              <a:rPr lang="en-US" sz="2800" smtClean="0">
                <a:solidFill>
                  <a:srgbClr val="000000"/>
                </a:solidFill>
              </a:rPr>
              <a:t>Lacks controls</a:t>
            </a:r>
          </a:p>
          <a:p>
            <a:pPr>
              <a:lnSpc>
                <a:spcPct val="80000"/>
              </a:lnSpc>
              <a:buFont typeface="WP IconicSymbolsB"/>
              <a:buNone/>
            </a:pPr>
            <a:endParaRPr lang="en-US" sz="2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P IconicSymbolsB"/>
              <a:buNone/>
            </a:pPr>
            <a:r>
              <a:rPr lang="en-US" sz="2800" smtClean="0">
                <a:solidFill>
                  <a:srgbClr val="000000"/>
                </a:solidFill>
              </a:rPr>
              <a:t>Less powerful than either lab or field expts</a:t>
            </a:r>
          </a:p>
          <a:p>
            <a:pPr>
              <a:lnSpc>
                <a:spcPct val="80000"/>
              </a:lnSpc>
              <a:buFont typeface="WP IconicSymbolsB"/>
              <a:buNone/>
            </a:pPr>
            <a:endParaRPr lang="en-US" sz="280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P IconicSymbolsB"/>
              <a:buNone/>
            </a:pPr>
            <a:r>
              <a:rPr lang="en-US" sz="2800" smtClean="0">
                <a:solidFill>
                  <a:srgbClr val="000000"/>
                </a:solidFill>
              </a:rPr>
              <a:t>Can provide important natural history information for future controlled</a:t>
            </a:r>
          </a:p>
          <a:p>
            <a:pPr>
              <a:lnSpc>
                <a:spcPct val="80000"/>
              </a:lnSpc>
              <a:buFont typeface="WP IconicSymbolsB"/>
              <a:buNone/>
            </a:pPr>
            <a:r>
              <a:rPr lang="en-US" sz="2800" smtClean="0">
                <a:solidFill>
                  <a:srgbClr val="000000"/>
                </a:solidFill>
              </a:rPr>
              <a:t>	studies</a:t>
            </a:r>
          </a:p>
          <a:p>
            <a:pPr>
              <a:lnSpc>
                <a:spcPct val="80000"/>
              </a:lnSpc>
              <a:buFont typeface="WP IconicSymbolsB"/>
              <a:buNone/>
            </a:pPr>
            <a:endParaRPr lang="en-US" sz="2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Science versus Pseudoscience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mtClean="0"/>
              <a:t>Contrary to popular belief there is no one singular “Scientific Method”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Methods and evidence vary by discipline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Physics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Cellular/molecular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Geology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Chemistry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Evolutionary biology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Ecology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Science, then?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P IconicSymbolsB"/>
              <a:buNone/>
            </a:pPr>
            <a:r>
              <a:rPr lang="en-US" b="1" smtClean="0"/>
              <a:t>Science is a way of knowing or inquiring</a:t>
            </a:r>
          </a:p>
          <a:p>
            <a:pPr algn="ctr">
              <a:buFont typeface="WP IconicSymbolsB"/>
              <a:buNone/>
            </a:pPr>
            <a:r>
              <a:rPr lang="en-US" smtClean="0"/>
              <a:t>Features of Science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Develops predictions that are testable and REFUTABLE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Methods are reasonably replicable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Avoids claims of certitude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Results in a body of evidence open and accepting of scrutiny</a:t>
            </a:r>
          </a:p>
          <a:p>
            <a:pPr>
              <a:buFont typeface="Arial" pitchFamily="34" charset="0"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Move from Inductive Reasoning to Deductive Reasoning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pseudoscience?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Many types, but some common examples:</a:t>
            </a:r>
          </a:p>
          <a:p>
            <a:pPr>
              <a:buFont typeface="Arial" pitchFamily="34" charset="0"/>
              <a:buChar char="•"/>
            </a:pPr>
            <a:endParaRPr lang="en-US" smtClean="0"/>
          </a:p>
          <a:p>
            <a:pPr lvl="1">
              <a:buFont typeface="Arial" pitchFamily="34" charset="0"/>
              <a:buChar char="•"/>
            </a:pPr>
            <a:r>
              <a:rPr lang="en-US" smtClean="0"/>
              <a:t>“Most dentists prefer…..”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“I lost __ pounds in ten weeks.  You can too!”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If you place a penny on fish meat it will turn color if it is ciguatoxic”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“My uncle smoked until he was 85 years old…”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Common features of Pseudoscience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Lacks clear operational definitions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Avoids statistical or probabilistic qualification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Not open for refutation or lacks objective method of testing</a:t>
            </a:r>
          </a:p>
          <a:p>
            <a:pPr>
              <a:buFont typeface="Arial" pitchFamily="34" charset="0"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Someone Who……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Shapes to fill</a:t>
            </a:r>
          </a:p>
          <a:p>
            <a:r>
              <a:rPr lang="en-US" dirty="0" smtClean="0"/>
              <a:t>You can fill 1 shape for yourself</a:t>
            </a:r>
          </a:p>
          <a:p>
            <a:r>
              <a:rPr lang="en-US" dirty="0" smtClean="0"/>
              <a:t>You need to find 6 others to fill in the other shapes with answers</a:t>
            </a:r>
          </a:p>
          <a:p>
            <a:r>
              <a:rPr lang="en-US" dirty="0" smtClean="0"/>
              <a:t>If you ask someone for an answer, they must in turn provide an answer to you</a:t>
            </a:r>
          </a:p>
          <a:p>
            <a:r>
              <a:rPr lang="en-US" dirty="0" smtClean="0"/>
              <a:t>Write </a:t>
            </a:r>
            <a:r>
              <a:rPr lang="en-US" dirty="0"/>
              <a:t>t</a:t>
            </a:r>
            <a:r>
              <a:rPr lang="en-US" dirty="0" smtClean="0"/>
              <a:t>he name of the person who gave you the answer next to their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8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Someone Who….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Steps to the Scientific Method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can be anywhere from 5-8 steps </a:t>
            </a:r>
          </a:p>
          <a:p>
            <a:pPr lvl="1"/>
            <a:r>
              <a:rPr lang="en-US" dirty="0" smtClean="0"/>
              <a:t>Does not need to be in order</a:t>
            </a:r>
          </a:p>
          <a:p>
            <a:r>
              <a:rPr lang="en-US" dirty="0" smtClean="0"/>
              <a:t>For Hypothesis:  Given an EXAMPLE</a:t>
            </a:r>
          </a:p>
          <a:p>
            <a:pPr lvl="1"/>
            <a:r>
              <a:rPr lang="en-US" dirty="0" smtClean="0"/>
              <a:t>Write in “If ……. Then …. Because” format</a:t>
            </a:r>
          </a:p>
          <a:p>
            <a:r>
              <a:rPr lang="en-US" dirty="0" smtClean="0"/>
              <a:t>List AND Explain – meaning identify the type and then define it or </a:t>
            </a:r>
            <a:r>
              <a:rPr lang="en-US" smtClean="0"/>
              <a:t>explain what it is.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74197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352800" y="2209800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latin typeface="+mn-lt"/>
              </a:rPr>
              <a:t>Template Provided By</a:t>
            </a:r>
            <a:endParaRPr lang="en-US" sz="1200" b="1" dirty="0">
              <a:latin typeface="+mn-lt"/>
            </a:endParaRPr>
          </a:p>
        </p:txBody>
      </p:sp>
      <p:sp>
        <p:nvSpPr>
          <p:cNvPr id="14344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05100" y="3242846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www.animationfactory.com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90800" y="3733800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latin typeface="+mn-lt"/>
              </a:rPr>
              <a:t>500,000 Downloadable PowerPoint Templates, Animated Clip Art, Backgrounds and Videos</a:t>
            </a:r>
            <a:endParaRPr lang="en-US" sz="1200" b="1" dirty="0">
              <a:latin typeface="+mn-lt"/>
            </a:endParaRPr>
          </a:p>
        </p:txBody>
      </p:sp>
      <p:pic>
        <p:nvPicPr>
          <p:cNvPr id="13" name="Picture 12" descr="af_logo_long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62100" y="2612978"/>
            <a:ext cx="6019800" cy="7674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Types of Scientific Inquiry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Inductive Reasoning</a:t>
            </a:r>
          </a:p>
          <a:p>
            <a:pPr>
              <a:buFont typeface="WP IconicSymbolsB"/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Formulate a conclusion based upon a set of specific observations</a:t>
            </a:r>
          </a:p>
          <a:p>
            <a:pPr lvl="1">
              <a:buFontTx/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Deductive Reasoning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Specific predictions are made by applying general scientific principles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Font typeface="WP IconicSymbolsB"/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Inductive reasoning: an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Observation #1:  More bees on daisies than petunias</a:t>
            </a:r>
          </a:p>
          <a:p>
            <a:pPr>
              <a:buFontTx/>
              <a:buChar char="•"/>
            </a:pPr>
            <a:r>
              <a:rPr lang="en-US" dirty="0" smtClean="0"/>
              <a:t>Observation # 2: More nectar production in daisies than petunias</a:t>
            </a:r>
          </a:p>
          <a:p>
            <a:pPr>
              <a:buFontTx/>
              <a:buChar char="•"/>
            </a:pPr>
            <a:r>
              <a:rPr lang="en-US" dirty="0" smtClean="0"/>
              <a:t>Now what?</a:t>
            </a:r>
          </a:p>
          <a:p>
            <a:pPr lvl="1">
              <a:buFontTx/>
              <a:buChar char="•"/>
            </a:pPr>
            <a:r>
              <a:rPr lang="en-US" dirty="0" smtClean="0"/>
              <a:t>Formulate a conclusion</a:t>
            </a:r>
          </a:p>
          <a:p>
            <a:pPr lvl="1">
              <a:buFontTx/>
              <a:buChar char="•"/>
            </a:pPr>
            <a:r>
              <a:rPr lang="en-US" dirty="0" smtClean="0"/>
              <a:t>Test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Deductive Reasoning: an example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Principle #1: Bees will be attracted to high nectar plants versus low nectar plants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Principle #2: Daisies synthesize more nectar than petunias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Prediction Statement: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Therefore:  More bees will be attracted to daisies than petunias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Test it!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Observations</a:t>
            </a:r>
            <a:r>
              <a:rPr lang="en-US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dirty="0" smtClean="0">
                <a:latin typeface="Comic Sans MS" pitchFamily="66" charset="0"/>
              </a:rPr>
              <a:t>data that are descriptions of qualities such as shape, color, taste, feel, etc…</a:t>
            </a:r>
          </a:p>
          <a:p>
            <a:pPr marL="609600" indent="-609600" eaLnBrk="1" hangingPunct="1"/>
            <a:r>
              <a:rPr lang="en-US" dirty="0" smtClean="0">
                <a:latin typeface="Comic Sans MS" pitchFamily="66" charset="0"/>
              </a:rPr>
              <a:t>acquired by using your senses</a:t>
            </a:r>
          </a:p>
          <a:p>
            <a:pPr marL="609600" indent="-609600" eaLnBrk="1" hangingPunct="1"/>
            <a:r>
              <a:rPr lang="en-US" dirty="0" smtClean="0">
                <a:latin typeface="Comic Sans MS" pitchFamily="66" charset="0"/>
              </a:rPr>
              <a:t>Two Types:</a:t>
            </a:r>
          </a:p>
          <a:p>
            <a:pPr marL="990600" lvl="1" indent="-533400" algn="ctr" eaLnBrk="1" hangingPunct="1">
              <a:buFontTx/>
              <a:buAutoNum type="arabicPeriod"/>
            </a:pPr>
            <a:r>
              <a:rPr lang="en-US" dirty="0" smtClean="0">
                <a:latin typeface="Comic Sans MS" pitchFamily="66" charset="0"/>
              </a:rPr>
              <a:t>Objective observation </a:t>
            </a:r>
          </a:p>
          <a:p>
            <a:pPr marL="990600" lvl="1" indent="-533400" algn="ctr" eaLnBrk="1" hangingPunct="1">
              <a:buFontTx/>
              <a:buAutoNum type="arabicPeriod"/>
            </a:pPr>
            <a:r>
              <a:rPr lang="en-US" dirty="0" smtClean="0">
                <a:latin typeface="Comic Sans MS" pitchFamily="66" charset="0"/>
              </a:rPr>
              <a:t>Subjective observation</a:t>
            </a:r>
          </a:p>
          <a:p>
            <a:pPr marL="609600" indent="-6096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2 Types of Observations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Comic Sans MS" pitchFamily="66" charset="0"/>
              </a:rPr>
              <a:t>  </a:t>
            </a:r>
            <a:r>
              <a:rPr lang="en-US" sz="3600" b="1" u="sng" smtClean="0">
                <a:latin typeface="Comic Sans MS" pitchFamily="66" charset="0"/>
              </a:rPr>
              <a:t>Objective</a:t>
            </a:r>
            <a:r>
              <a:rPr lang="en-US" smtClean="0">
                <a:latin typeface="Comic Sans MS" pitchFamily="66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an observation based on </a:t>
            </a:r>
            <a:r>
              <a:rPr lang="en-US" u="sng" smtClean="0">
                <a:latin typeface="Comic Sans MS" pitchFamily="66" charset="0"/>
              </a:rPr>
              <a:t>fact</a:t>
            </a:r>
          </a:p>
          <a:p>
            <a:pPr algn="ctr"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latin typeface="Comic Sans MS" pitchFamily="66" charset="0"/>
              </a:rPr>
              <a:t>	</a:t>
            </a:r>
            <a:r>
              <a:rPr lang="en-US" sz="2400" i="1" u="sng" smtClean="0">
                <a:latin typeface="Comic Sans MS" pitchFamily="66" charset="0"/>
              </a:rPr>
              <a:t>fact</a:t>
            </a:r>
            <a:r>
              <a:rPr lang="en-US" sz="2400" i="1" smtClean="0">
                <a:latin typeface="Comic Sans MS" pitchFamily="66" charset="0"/>
              </a:rPr>
              <a:t> – a piece of information that can be strictly defined and proved true.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u="sng" smtClean="0">
                <a:latin typeface="Comic Sans MS" pitchFamily="66" charset="0"/>
              </a:rPr>
              <a:t>Subjective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an observation based on </a:t>
            </a:r>
            <a:r>
              <a:rPr lang="en-US" u="sng" smtClean="0">
                <a:latin typeface="Comic Sans MS" pitchFamily="66" charset="0"/>
              </a:rPr>
              <a:t>opinion</a:t>
            </a:r>
            <a:r>
              <a:rPr lang="en-US" smtClean="0">
                <a:latin typeface="Comic Sans MS" pitchFamily="66" charset="0"/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latin typeface="Comic Sans MS" pitchFamily="66" charset="0"/>
              </a:rPr>
              <a:t>	</a:t>
            </a:r>
            <a:r>
              <a:rPr lang="en-US" sz="2400" i="1" u="sng" smtClean="0">
                <a:latin typeface="Comic Sans MS" pitchFamily="66" charset="0"/>
              </a:rPr>
              <a:t>opinion</a:t>
            </a:r>
            <a:r>
              <a:rPr lang="en-US" sz="2400" i="1" smtClean="0">
                <a:latin typeface="Comic Sans MS" pitchFamily="66" charset="0"/>
              </a:rPr>
              <a:t> – a statement that expresses a belief, value, or feeling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Objective or Subjective?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Science looks like fun today!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mic Sans MS" pitchFamily="66" charset="0"/>
              </a:rPr>
              <a:t>Subjective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 err="1" smtClean="0">
                <a:latin typeface="Comic Sans MS" pitchFamily="66" charset="0"/>
              </a:rPr>
              <a:t>Kanye</a:t>
            </a:r>
            <a:r>
              <a:rPr lang="en-US" sz="2400" dirty="0" smtClean="0">
                <a:latin typeface="Comic Sans MS" pitchFamily="66" charset="0"/>
              </a:rPr>
              <a:t> West’s songs sound good!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mic Sans MS" pitchFamily="66" charset="0"/>
              </a:rPr>
              <a:t>Subjective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The counter-tops in class are black!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mic Sans MS" pitchFamily="66" charset="0"/>
              </a:rPr>
              <a:t>Objective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School French fries taste good!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mic Sans MS" pitchFamily="66" charset="0"/>
              </a:rPr>
              <a:t>Subjective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The summer was too short!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mic Sans MS" pitchFamily="66" charset="0"/>
              </a:rPr>
              <a:t>Subjective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There are sixty seconds in a minute!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mic Sans MS" pitchFamily="66" charset="0"/>
              </a:rPr>
              <a:t>Objective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allAtOnce"/>
    </p:bldLst>
  </p:timing>
</p:sld>
</file>

<file path=ppt/theme/theme1.xml><?xml version="1.0" encoding="utf-8"?>
<a:theme xmlns:a="http://schemas.openxmlformats.org/drawingml/2006/main" name="AF_GreenEarth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14367C-AFB0-424C-87E5-110AD510D9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AF_GreenEarth</Template>
  <TotalTime>1976</TotalTime>
  <Words>1607</Words>
  <Application>Microsoft Office PowerPoint</Application>
  <PresentationFormat>On-screen Show (4:3)</PresentationFormat>
  <Paragraphs>317</Paragraphs>
  <Slides>34</Slides>
  <Notes>30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AF_GreenEarth</vt:lpstr>
      <vt:lpstr>The Nature of Scientific Inquiry</vt:lpstr>
      <vt:lpstr>Vocabulary Terms</vt:lpstr>
      <vt:lpstr>Objectives:</vt:lpstr>
      <vt:lpstr>Types of Scientific Inquiry</vt:lpstr>
      <vt:lpstr>Inductive reasoning: an example</vt:lpstr>
      <vt:lpstr>Deductive Reasoning: an example</vt:lpstr>
      <vt:lpstr>Observations </vt:lpstr>
      <vt:lpstr>2 Types of Observations</vt:lpstr>
      <vt:lpstr>Objective or Subjective?</vt:lpstr>
      <vt:lpstr>Objective or Subjective?</vt:lpstr>
      <vt:lpstr>Inference</vt:lpstr>
      <vt:lpstr>What would you infer?</vt:lpstr>
      <vt:lpstr>The Scientific Method</vt:lpstr>
      <vt:lpstr>Steps to Solving a Problem (The Scientific Method)</vt:lpstr>
      <vt:lpstr>Hypothesis</vt:lpstr>
      <vt:lpstr>Data</vt:lpstr>
      <vt:lpstr>2 Types of Data</vt:lpstr>
      <vt:lpstr>Repeated Trials</vt:lpstr>
      <vt:lpstr>Features of Experiments</vt:lpstr>
      <vt:lpstr>Variables</vt:lpstr>
      <vt:lpstr>Two Types of Variables</vt:lpstr>
      <vt:lpstr>Identify the Variables</vt:lpstr>
      <vt:lpstr>Control or Control Group</vt:lpstr>
      <vt:lpstr>Constants</vt:lpstr>
      <vt:lpstr>PowerPoint Presentation</vt:lpstr>
      <vt:lpstr>Field vs. Laboratory Experiments</vt:lpstr>
      <vt:lpstr>Natural “experiments”</vt:lpstr>
      <vt:lpstr>Science versus Pseudoscience</vt:lpstr>
      <vt:lpstr>What is Science, then?</vt:lpstr>
      <vt:lpstr>What is pseudoscience?</vt:lpstr>
      <vt:lpstr>Common features of Pseudoscience</vt:lpstr>
      <vt:lpstr>Find Someone Who…… activity</vt:lpstr>
      <vt:lpstr>Find Someone Who….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Scientific Inquiry</dc:title>
  <dc:creator>Professor</dc:creator>
  <cp:lastModifiedBy>Arlene</cp:lastModifiedBy>
  <cp:revision>23</cp:revision>
  <dcterms:created xsi:type="dcterms:W3CDTF">2012-08-23T12:10:06Z</dcterms:created>
  <dcterms:modified xsi:type="dcterms:W3CDTF">2018-08-28T10:37:35Z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TC103367939990</vt:lpwstr>
  </property>
</Properties>
</file>